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各位長官與同仁好。今天我們從務實落地的維度，深入探討 AI 在事務所工作的真正位置，以及如何從底層文件解析、知識庫、工作流，穩健邁向具備自主執行力與治理防線的 Agent 架構。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公開的稅法大家都查得到，不構成護城河。事務所真正值錢的是那些在合夥人腦袋裡、改過無數次稿子才學會的例外與直覺。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一份查核結論，對 CFO 是摘要，對經辦是補件清單，對總部是英文信。AI 能秒級切換語境，但事實絕不能加油添醋。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資深經理人不該把寶貴的時間浪費在抓前後日期打架或錯別字上。讓 AI 當第一道濾網，人類負責把關核心法律效力。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Prompt 不是玄學，它是軟體工程規格書。把資深合夥人問問題的邏輯寫成 Prompt 模組，整個團隊的水準就能瞬間拉齊。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很多會議開完大家都累了，會議紀錄拖三天。AI 在旁邊安靜聽，五分鐘後產出共識、分歧與責任分工表，團隊立刻啟動下一步。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如果 AI 只能聊天，它就是個顧問；一旦賦予它調用工具的 API，它就變成了真正能跑流程的數位專員。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自然語言非常靈活，但也極度危險。不能因為 AI 聽得懂『幫我把這批傳票刪掉』就給它刪除權限。安全邊界必須焊死在後端。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很多資訊長擔心導入 AI 要把 ERP 全部重寫。完全不用！讓舊系統繼續穩健記帳，讓 Personal Agent 在前端幫同仁處理繁瑣操作。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不要被『多 Agent 協同』炫目概念迷惑。如果三個 Agent 依循同一個錯誤前提，它們只會集體製造嚴重的幻覺，人工覆核依舊是定海神針。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不要一開始就挑戰最複雜的移轉訂價查稅。先從報支檢查、會議排程與郵件分流做起，同仁看到效果，轉型阻力就會大幅降低。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不是魔法，不能妄想一步登天全交給 AI。我們必須重新盤點業務鏈，建立人、AI 與系統三方互補的工程化架構。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千萬不要把十萬筆銷售資料丟進對話框問 AI『總金額是多少』，它每次算都可能不一樣。算數交給 SQL，讓 AI 解釋圖表背後的涵義。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管理不是看報表，而是看問題。AI 幫合夥人從一堆財務報表中挑出哪三個客戶的專案正在賠錢，並建議合夥人下午該問經理什麼問題。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傳統 BI 是一張滿滿圖表的儀表板；AI 賦能的決策智慧則是一位坐在旁邊的幕僚，主動告訴您：『這張圖第三季掉了 20%，原因在於某客戶延遲驗收，建議您立即跟進。』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千萬不能只靠 System Prompt 防洩密，駭客一句話就能套出來。權限必須做在後端資料庫：這個人沒權限看的資料，連送給 AI 的機會都沒有。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排行榜第一名的模型每百萬 Token 要幾十美元，還動不動當機。我們要找的是『成本低、速度快、修正少』的實戰性價比之王。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不要非黑即白地爭論地端好還是雲端好。一般文案走雲端 API，最高機敏底稿本地跑開源模型，系統串接走專屬中繼閘道，這才是成熟的混合雲思維。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任何依賴單一外部 API 的系統都是紙糊的。必須在架構底層寫好自動重試、模型降級與人工備援，客戶與同仁才不會在趕稿時崩潰。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如果 HITL 只是最後打個勾，那不叫風控，那叫推卸責任。真正的 HITL 要清楚定義『什麼情況系統必須報警阻擋』，並把每次修改存入知識庫。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如果導入 AI 只是為了讓同仁提早半小時下班，格局就做小了。它是為了讓全所的報告品質一致化、前輩經驗不失傳，以及建立更堅固的合規防線。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以前很多人把工作 SOP 當成最高機密。現在 AI 分分鐘能寫出一套完美的 SOP。真正值錢的是那些碰壁十幾次才摸索出的裁量規則與客戶信任。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三個角色各司其職：AI 補足語意與理解，系統守護算術與規則，人負起專業裁量與法律責任，這才是成熟的企業級系統。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不要一上來就拿最重要的上市櫃客戶底稿做實驗。用內部培訓材料、公開申報表格先跑通流程，大家看到了甜頭，自然會主動擁抱變革。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單買一個 ChatGPT 帳號給同仁不叫 AI 轉型。把流程、權限、治理串起來，變成一套合夥人敢簽字、客戶敢信任的工作系統，才是真功夫。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不會取代會計師，但善用 AI 的會計師一定會取代不用 AI 的會計師。把雜事交給機器，把智慧留給客戶。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不要一開始就編列幾千萬預算買龐大系統。挑一個最讓大家痛苦的小工作，花兩週用這七步把它解決掉，大家都看得到效果。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任何部門提案做 AI 專案，請先把這六個問題印出來讓負責人填寫。答不出來的，就是還沒想清楚，千萬不要貿然寫程式。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很多事務所目前處於 Level 1 和 2。不要給自己過多壓力，穩紮穩打先邁向 Level 3 打造團隊知識庫，就是巨大的進步。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明天回到辦公室，問自己這六個問題。選一個最煩人、最重複的工作，就是您的 AI 轉型第一起跑線。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感謝各位！AI 賦能專業，信任鑄就價值。讓我們攜手在 2026 打造專業度與數位力兼具的現代事務所。Smart decisions. Lasting value.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這十大面向構成事務所 AI 轉型的完整骨架，各部門可以依業務成熟度選擇最合適的切入點。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文件理解的精髓在於將非結構化的紙本或 PDF，轉換為資料庫能直接處理的 JSON/Schema，但最後仍需人工覆核確保無誤。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別讓 AI 算加減乘除，讓程式負責精確對帳，讓 AI 解釋為什麼兩個品名其實是同一個東西，最後由專業同仁下結論。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在審計專業中，責任劃分是生命線。AI 可以做抽憑底稿的裝訂工與初審員，但選樣邏輯與審計結論永遠是會計師的法定責任。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很多事務所硬碟存滿了前輩的心血，但後人根本找不到。AI KM 讓靜態的文件變成可以隨時對話的虛擬資深顧問。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RAG 和 NotebookLM 解決了模型胡說八道的問題，但我們不能盲信引文，依然要確認模型是否在斷章取義。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1E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4C0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Transformation &amp; AI Advisory · 事務所數位轉型與實務應用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1463040"/>
            <a:ext cx="10607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× 事務所工作應用</a:t>
            </a:r>
            <a:endParaRPr lang="en-US" sz="3400" dirty="0"/>
          </a:p>
        </p:txBody>
      </p:sp>
      <p:sp>
        <p:nvSpPr>
          <p:cNvPr id="6" name="Text 2"/>
          <p:cNvSpPr/>
          <p:nvPr/>
        </p:nvSpPr>
        <p:spPr>
          <a:xfrm>
            <a:off x="731520" y="2651760"/>
            <a:ext cx="10607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A80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從文件理解、知識管理到 Workflow / Agent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731520" y="329184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Document Intelligence &amp; Knowledge Management to Enterprise Workflows &amp; Autonomous Agents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731520" y="4023360"/>
            <a:ext cx="5943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4C0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Crowe × Force Cheng · 2026 / 09</a:t>
            </a:r>
            <a:endParaRPr lang="en-US" sz="1600" dirty="0"/>
          </a:p>
        </p:txBody>
      </p:sp>
      <p:sp>
        <p:nvSpPr>
          <p:cNvPr id="9" name="Shape 5"/>
          <p:cNvSpPr/>
          <p:nvPr/>
        </p:nvSpPr>
        <p:spPr>
          <a:xfrm>
            <a:off x="731520" y="5257800"/>
            <a:ext cx="10607040" cy="53035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0" name="Text 6"/>
          <p:cNvSpPr/>
          <p:nvPr/>
        </p:nvSpPr>
        <p:spPr>
          <a:xfrm>
            <a:off x="914400" y="5257800"/>
            <a:ext cx="10241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核心戰略：人 × AI × 系統之企業級工作分工重新設計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731520" y="6263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4389120" y="6263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4C0E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Tacit Knowledge · 核心競爭力提煉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隱性知識顯性化：真正的 Know-how 累積機制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超越公開法規 · 將實務例外與覆核經驗轉化為組織資產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Capturing Tacit Know-How: From Exceptions to Firm Assets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高價值知識的真正組成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1. 錯誤暴露：在實際查核或申報作業中發現疏漏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2. 人工修正：資深主管介入指導並完成正確調整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3. 案例沉澱：將該筆錯誤與修正過程記錄為案例卡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規則提煉：萃取通用性檢核規則 (If-Then 邏輯)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存入 KM：將規則與案例納入組織核心知識庫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6. AI 參考引用：下一次同仁撰寫文案時由 AI 主動提示防範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核心護城河：真正的 Know-how 不是公開法規，而是實務例外與覆核經驗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9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 Multi-Repurposing · 多向度生成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多向度文件生成：單一事實源的多樣態轉化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以核心事實資料為基準 · 彈性轉化為對內對外專業成果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Multi-Modal Generation: Diverse Deliverables from a Single Source of Truth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單一事實源 (Single Source of Truth)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6. 執行檢核清單：拆解為一線同仁可逐項打勾之 Checklist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7. 標準作業程序 (SOP)：將專案流程規範化為教學步驟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8. 常見問題集 (FAQ)：預判客戶疑慮並預先準備應對口徑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9. 簡報視覺架構：提煉標題與次標，直接套入官方 16:9 母片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【不可逾越之鐵律】：可以根據受眾變換風格與措辭，但嚴禁補造或推導出不存在的事實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生成鐵律：可以重組改寫與變換受眾風格，嚴禁無中生有補造不存在之事實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10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Assurance · 智慧品質防線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文件修訂與品質檢核：第一道智慧防線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跨章節日期、數據、術語與雙語語意之一致性排查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Review &amp; QA: First-Pass Intelligent Consistency Auditing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擅長排查的七大常見疏漏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第一道防線 · AI 品質初篩：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毫秒級通讀上百頁長篇文稿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標註所有前後矛盾、錯別字與格式違規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產出結構化之「待核實差異疑義清單」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第二道防線 · 專業人員最終核准：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研判差異是否具備實質商業合理性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做出合規修正並簽署專業意見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確保交付成果完美符合事務所聲譽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定位清晰：AI 做高敏感度品質初篩，專業人員做權限內最終簽核確認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11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Engineering · 提示詞工程化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Prompt 工程：從臨時指令升級為工作方法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將合夥人專業思考維度沉澱為組織級 Prompt CMS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Prompt Engineering as Methodology: Institutionalizing Best Practices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成熟企業級 Prompt 八大要素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階梯 1 · 個人臨時指令：個別同仁在聊天框隨機提問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階梯 2 · 標準範本庫 (Templates)：整理常見提問與格式標準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階梯 3 · 技能專案包 (Skills)：封裝業務邏輯與參考材料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階梯 4 · 組織級 Prompt CMS：統一版本受控、API 分發與審計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【核心成果】：將個人的優秀直覺，轉變為整所同仁均能複製使用的組織資產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成熟定義：成熟的 Prompt 即是可複用、可稽核的組織智慧資本 (Prompt CMS)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12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 Collaboration · 團隊協同作戰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團隊協作 (CoWork)：結構化會議與跨人工作流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將混亂討論萃取為共識、分歧、待辦與責任分工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Collaborative AI: Transforming Discussions into Sustainable Work Structures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協助團隊整理的七大維度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價值本質：不是讓 AI 替團隊做決定或取代跨部門協商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核心賦能：把發散甚至混亂的口頭討論，沉澱為可持續推進的工作結構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消除盲區：避免「會而不議、議而不決、決而無人執行」的組織耗損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經驗積累：每一次專案討論的精華都成為後續專案的參考底稿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協作真諦：價值不是由 AI 幫團隊決定，而是把討論變成可持續工作的結構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13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Agents · 自主任務執行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Agent 典範轉移：從回答問題到執行任務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賦予語言模型調用外部工具之手腳與行動能力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Autonomous Agents: Bridging Language Intelligence with Tool Invocation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傳統對話 Chatbot (僅限文字建議)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1. 讀取與寫入文件：自動開啟目錄、讀取 PDF、產製報表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2. 查詢專有資料：透過 SQL 查詢 ERP、或向量搜尋 KM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3. 呼叫系統 API：向銀行系統、稅局入口或 CRM 發送請求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建立排程與待辦：將決議直接寫入行事曆與專案看板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結構化資料整合：自動完成跨系統資料清洗與同步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6. 觸發自動化流程：依條件自主啟動下游簽核與通知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質變躍升：Agent 與一般聊天最大的差異，在於 Agent 具備主動調用工具的能力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14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Governance · 代理治理與風控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Agent 治理：自然語言不等於無限制授權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企業級身分識別、最小權限、審計留痕與阻擋機制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Governance: Natural Language Does Not Equal Unlimited Authority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企業級 Agent 必備的八大風控要素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【不可妥協之原則】：AI 技術上能做到，不代表在法律與風控上應被授權做到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自然語言的模糊性不能成為權限漏洞的藉口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外部 LLM 絕不能直接持有高權限資料庫密碼或管理員金鑰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所有涉及客戶商業機密之不可逆操作，必須設計斷路器 (Circuit Breaker)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資安警語：AI 技術上能做到，絕不代表在治理上應被授權做到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15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 Design · 雙軌共生架構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雙軌共生：Personal Agent 與 Enterprise APP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無需推倒重來 · 在既有核心系統上層疊加敏捷智慧層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Dual-Track Architecture: Personal Agents over Robust Enterprise Applications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前端智慧層：Personal Agent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權威基準：穩定運行的正式資料庫與財務 ERP 系統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權限守門：嚴格執行組織職位劃分與職權分離 (SoD)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法定核准：正式簽核流、電子簽章與法律生效節點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交易一致：保證資料庫 ACID 一致性，絕不遺失或重複入帳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Audit Trail：完整留存操作歷史，滿足監管機關外部查核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【架構精髓】：無需推翻重造，AI 成為企業系統前面最貼心的智慧界面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架構思維：無需推翻核心系統，AI 成為既有企業系統前面靈活的智慧層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16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Systems · 多代理人編排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Multi-Agent 架構：聚焦任務邊界而非盲目堆疊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清晰定義職能、交接協議與人工覆核點 · 嚴防錯誤級聯放大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Multi-Agent Orchestration: Clear Boundaries Over Model Count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典型專業分工鏈條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任務邊界明確：每個 Agent 僅專精單一職能，切忌全能包辦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資料隔離邊界：各 Agent 僅接觸其職權所需之最小資料塊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交接標準契約：Agent 之間的輸出與輸入必須為嚴格 JSON Schema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關鍵節點插人：高危判斷節點強制插入人工專業覆核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運算成本防範：避免 Agent 陷入無效死循環導致 API 費用暴增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【核心警語】：多個 AI 互相背書同意，不等於結論具備法律或審計正確性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風控警語：多個 AI 互相背書同意，不等於結論具備法律或審計正確性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17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Administrative Automation · 行政數位賦能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行政賦能：高重複度與文件密集場景的速效落地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以規則明確之流程為起點 · 快速獲取生產力躍升勝果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Administrative Automation: High-Yield, Low-Risk Productivity Wins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八大即刻可落地之行政場景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文件數量極大：佔據行政同仁大量打字與排版時間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高度重複循環：每週、每月均需常態反覆執行相同程序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業務規則明確：具有清晰的內部制度或審批作業標準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需跨人大量溝通：涉及頻繁催促、確認與格式校正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【戰略價值】：行政場景風險低、效果立竿見影，是全所建立 AI 信心的最佳突破口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導入良機：文件多、重複高、規則明確之行政場景，是 AI 落地首選試驗田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18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Transformation &amp; AI Advisory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在事務所工作的真正定位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超越日常對話問答 · 深度融入事務所全流程作業鏈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Positioning: Integrating AI into Core Firm Operations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51206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可逐步參與之 9 大作業維度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47548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文件解析：讀取非結構化文稿與合約憑證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資料整理：跨來源資訊擷取、清洗與結構化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勾稽比對：跨文件一致性核對與異常提示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知識查詢：封閉來源問答與法規判例檢索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文件撰寫：商務信函、SOP、管理摘要草擬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數據分析：資料字典建立、變動原因解釋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任務協作：會議共識提煉與待辦追蹤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工作流與 Agent：自主調用工具執行任務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管理決策：BI 深度診斷與前瞻決策支援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6217920" y="1938528"/>
            <a:ext cx="51206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400800" y="2057400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核心思維典範轉移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6400800" y="2423160"/>
            <a:ext cx="47548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傳統盲點：試圖將所有複雜工作「全部交給 AI 自動化」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現代典範：重新設計「人 × AI × 系統」的三方協同分工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系統管線：負責精確計算、權限隔離與審計留痕 (Audit Trail)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AI 智慧：負責多模態語意理解、模糊比對與初稿生成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專業同仁：專注於價值判斷、例外處置與法定義務承擔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5" name="Text 11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核心思維：不是全部交給 AI，而是重新定義「人 × AI × 系統」的分工邊界</a:t>
            </a:r>
            <a:endParaRPr lang="en-US" sz="1150" dirty="0"/>
          </a:p>
        </p:txBody>
      </p:sp>
      <p:sp>
        <p:nvSpPr>
          <p:cNvPr id="16" name="Text 12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 of 36</a:t>
            </a:r>
            <a:endParaRPr lang="en-US" sz="900" dirty="0"/>
          </a:p>
        </p:txBody>
      </p:sp>
      <p:sp>
        <p:nvSpPr>
          <p:cNvPr id="19" name="Shape 15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Hygiene &amp; Analytics · 數據分析本質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數據分析基本功：先理解資料結構，再談 AI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落實資料清洗與結構盤點 · 數值計算一律回歸確定性工具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Analytics: Master Data Hygiene Before Applying AI Intelligence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擅長之語意探索與輔助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【絕對鐵律】：LLM 本質是語言預測模型，不是專業計算機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算術校驗回歸公式：Excel SUM/VLOOKUP 永遠比 AI 算術精確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大數據萃取回歸 SQL：億級資料比對應撰寫標準 SQL 語句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複雜演算法回歸程式：Python / R 腳本保證每次執行結果 100% 相同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管理視覺化回歸 BI：PowerBI / Tableau 保證指標定義權威統一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【整合架構】：AI 負責提供分析思考方向，由確定性工具產出精準數值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算術原則：數值精確計算一律回歸公式、SQL 與程式，避免 LLM 數值幻覺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19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Insights · 管理洞察實踐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管理分析：從冰冷數字穿透至關鍵營運問題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透視工時成本、應收帳齡與 What-if 敏感度分析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Insights: Translating Raw Figures into Probing Inquiries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事務所常見管理分析情境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1. 看懂深層變化：不只看數字高低，看透結構性轉變趨勢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2. 快速揪出異常：在數千個專案中秒級圈出指標偏離常態者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3. 提出前瞻追問：引導主管在管理會議中切中要害提問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整理可能歸因：從跨部門資料中提取多重潛在關聯因素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【統計學重大警示】：相關性不等於因果關係！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AI 找到數據關聯，不代表 A 必然導致 B，管理決策仍需實務驗證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統計警語：AI 協助主管看懂變化並提出追問，但相關性絕不等於因果關係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20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Intelligence · 決策智慧躍升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決策智慧：傳統 BI 結合 AI 的深度演進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由被動回顧「發生何事」躍升為主動提示「原因與下一步」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 + AI: Evolution from Static Dashboards to Decision Intelligence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傳統 BI 儀表板 (描述性分析)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深度剖析「為什麼可能發生此類異常」 (Diagnostic)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主動標記「全所目前哪些專案最值得合夥人優先關注」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明確指出「哪些潛在財務或法律風控問題需要深入追查」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前瞻預警「下一步管理階層應該提出什麼問題與應對決策」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【演進目標】：從 Dashboard 走向 Decision Intelligence，讓數據真正指導管理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演進方向：從 Dashboard 走向 Decision Intelligence，賦予管理層前瞻決策力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21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 &amp; Privacy · 資料權限隔離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資料權限隔離：多租戶與身分角色視界分流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合規安全底線 · 依職責動態隔離敏感數據與商業機密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Access Governance: Multi-Tenant Role-Based Data Isolation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三大身分角色的資料視界分流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【資安第一鐵律】：權限隔離必須由後端與資料庫底層強制執行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絕不能在 Prompt 裡面叮嚀模型「請不要告訴他別人的薪資」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在資料進入 AI 之前，檢索層 (RAG) 必須先依據 User Token 過濾權限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只有當前使用者具備讀取權限的資料區塊，才被允許納入 Context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建立全生命週期身分審計日誌，防止任何 Prompt 注入 (Injection) 竊密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資安鐵律：資料權限必須由後端與底層資料庫硬性執行，絕不能只靠 Prompt 保密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22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Selection · 企業選型全維矩陣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模型選型迷思：不能只看基準排行榜 (Leaderboard)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全面權衡準確率、人工修正量、總持有成本與資安政策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Selection: Beyond Leaderboard Hype to Total Cost of Ownership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企業實務選型十大核心維度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排行榜上的第一名，往往也是價格最高、延遲最長、伺服器最容易 503 當機的模型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企業導入不能被公關宣傳牽著走，必須回歸總體擁有成本 (TCO)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【核心計算公式】：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可用成果總成本 = API 成本 + (人工修正工時 × 同仁時薪) + 延遲等待機會成本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若 3.5 Flash 加上 2 分鐘人工微調就能達到合夥人標準，它在商業上就遠勝昂貴的旗艦模型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衡量標準：真正要比較的是每一個可用合格成果的綜合總持有成本 (TCO)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23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Deployment Topology · 部署拓撲評估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架構部署抉擇：Cloud、Local 與 API 之權衡模型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依據機敏要求、任務頻率與整合深度量體裁衣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Deployment Topology: Balancing Cloud, Local, and Dedicated APIs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3337560" cy="3474720"/>
          </a:xfrm>
          <a:prstGeom prst="roundRect">
            <a:avLst/>
          </a:prstGeom>
          <a:solidFill>
            <a:srgbClr val="F8F9FA"/>
          </a:solidFill>
          <a:ln w="22860">
            <a:solidFill>
              <a:srgbClr val="003F9F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731520" y="1938528"/>
            <a:ext cx="3337560" cy="411480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10" name="Text 6"/>
          <p:cNvSpPr/>
          <p:nvPr/>
        </p:nvSpPr>
        <p:spPr>
          <a:xfrm>
            <a:off x="822960" y="1965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☁️ 雲端方案 (Cloud SaaS)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914400" y="2423160"/>
            <a:ext cx="29718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最適合：快速部署與敏捷 POC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算力彈性：隨需擴展無硬體負擔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技術領先：即時使用最新旗艦模型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成本模式：按量計費，初始投入低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考量重點：需簽訂企業隱私協議 (BAA)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4389120" y="1938528"/>
            <a:ext cx="3337560" cy="3474720"/>
          </a:xfrm>
          <a:prstGeom prst="roundRect">
            <a:avLst/>
          </a:prstGeom>
          <a:solidFill>
            <a:srgbClr val="F8F9FA"/>
          </a:solidFill>
          <a:ln w="22860">
            <a:solidFill>
              <a:srgbClr val="05AB8C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389120" y="1938528"/>
            <a:ext cx="3337560" cy="411480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4" name="Text 10"/>
          <p:cNvSpPr/>
          <p:nvPr/>
        </p:nvSpPr>
        <p:spPr>
          <a:xfrm>
            <a:off x="4480560" y="1965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🖥️ 地端方案 (On-Premises)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4572000" y="2423160"/>
            <a:ext cx="29718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最適合：極度嚴苛保密之機敏資料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環境可控：斷網物理隔離保證不外傳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固定負載：24小時高頻固定演算法任務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成本模式：前期伺服器採購成本較高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考量重點：開源模型能力略落後頂級雲端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8046720" y="1938528"/>
            <a:ext cx="3337560" cy="3474720"/>
          </a:xfrm>
          <a:prstGeom prst="roundRect">
            <a:avLst/>
          </a:prstGeom>
          <a:solidFill>
            <a:srgbClr val="F8F9FA"/>
          </a:solidFill>
          <a:ln w="22860">
            <a:solidFill>
              <a:srgbClr val="F5A800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8046720" y="1938528"/>
            <a:ext cx="3337560" cy="411480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8" name="Text 14"/>
          <p:cNvSpPr/>
          <p:nvPr/>
        </p:nvSpPr>
        <p:spPr>
          <a:xfrm>
            <a:off x="8138160" y="1965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🔌 專用 API (Dedicated API)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8229600" y="2423160"/>
            <a:ext cx="29718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最適合：企業系統深層管線自動化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流程整合：串接 ERP / CMS / 行事曆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代理賦能：構建具備工具調用之 Agent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治理機制：可在中繼層統一做 Token 控管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考量重點：需工程團隊維護與架構整合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731520" y="5559552"/>
            <a:ext cx="10652760" cy="438912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21" name="Text 17"/>
          <p:cNvSpPr/>
          <p:nvPr/>
        </p:nvSpPr>
        <p:spPr>
          <a:xfrm>
            <a:off x="914400" y="5559552"/>
            <a:ext cx="10287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架構決策：沒有單一完美答案，選擇應回歸「風險 × 成本 × 業務情境」最佳解</a:t>
            </a:r>
            <a:endParaRPr lang="en-US" sz="1150" dirty="0"/>
          </a:p>
        </p:txBody>
      </p:sp>
      <p:sp>
        <p:nvSpPr>
          <p:cNvPr id="22" name="Text 18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24 of 36</a:t>
            </a:r>
            <a:endParaRPr lang="en-US" sz="900" dirty="0"/>
          </a:p>
        </p:txBody>
      </p:sp>
      <p:sp>
        <p:nvSpPr>
          <p:cNvPr id="25" name="Shape 21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Availability · 系統高可用與韌性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韌性架構：AI 服務中斷與異常容錯機制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預先設計 API 故障、超額限流、排隊重試與人工備援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Resilience: Graceful Degradation &amp; Failover Engineering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常見外部服務故障型態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1. 指數退避重試 (Exponential Backoff)：2.5 秒自動重發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2. 金鑰與模型平滑容錯 (Failover Pool)：Free 斷網自動切換 Pay，3.8 壅塞自動降級至 3.5 Flash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3. 非同步作業排隊機制 (Async Message Queue)：將耗時任務放入背景佇列，避免瀏覽器卡死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人工無縫接手 (Manual Fallback)：當 AI 完全不可用時，提供標準傳統表單供同仁手動完成作業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【不變信條】：AI 服務中斷時，事務所的核心業務絕不能跟著停擺！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業務連續性：當 AI 服務不可靠或中斷時，事務所的核心業務絕不能停擺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25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Human-in-the-Loop · 人機迴路工程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人機迴路 (HITL)：專業把關的工程化落實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超越「最後放確認按鈕」· 建立阻擋條件、校正反饋與閉環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Human-in-the-Loop (HITL): Systematic Engineering of Human Oversight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HITL 絕非只是「點擊確認」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1. 哪一步人一定要看？ (確信重要性門檻節點)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2. 人具體看什麼？ (關鍵數據勾稽與實質商業合理性)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3. 什麼情況必須阻擋？ (借貸不平、未經核准之關係人交易)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誰擁有核准權限？ (經理級、合夥人級之法定權限)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AI 判斷錯了怎麼修？ (直覺的單元格修訂介面)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6. 修正是否回到 KM？ (錯誤案例自動反哺入庫)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7. 是否留下完整軌跡？ (記錄誰在何時確認了何項數據)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HITL 真諦：不是形式按鈕，而是清晰定義阻擋條件、責任人與修正回流閉環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26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Value · 多維價值主張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多維價值主張：AI 的深層效益超越單純工時節省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效率、品質、知識傳承、跨界協作與合規治理之五維躍升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Multi-Dimensional Value: Efficiency, Quality, Knowledge, Teamwork &amp; Governance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三大實質營運躍升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協作賦能 (Collaboration)：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讓不同專業背景同仁能快速理解彼此工作語境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讓剛入職之新進同仁迅速共享事務所頂級智力能力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合規與治理 (Governance)：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保持嚴密的資料權限劃分與法律責任追溯性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建立符合主管機關與國際網絡標準的審計軌跡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【結論】：只追求省時間是狹隘的，AI 是事務所全面升級的催化劑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價值格局：導入 AI 追求效率，更要追求降低疏漏、傳承經驗與守護合規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27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 Protection · 智財防護新典範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智財防護：數位時代真正值得保護的專業核心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一般流程極易被重構 · 裁量邏輯、風險參數與案例庫才是核心資產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Defensible Know-How: Protecting What Truly Matters in the AI Era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已不再構成護城河的一般性流程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1. 涉及商業機密的客戶私密營運與財務資料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2. 面對法規灰色地帶之特有專業裁量與平衡邏輯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3. 歷經數十年審查實戰驗證之量化風險控制參數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事務所專屬、經過監管考驗之高品質工作手冊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歷年遭遇重大查稅或訴訟案件之完整應對底稿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6. 資深 Reviewer 合夥人的直覺經驗與批閱紀錄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7. 與稅捐稽徵機關溝通之實務例外處理默契規則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8. 事務所獨門之企業併購與評價諮詢方法論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思維升級：保密思維應從「流程不能講」，升級為「深耕真正的競爭優勢知識」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28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Matrix · 三位一體協同模型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三方分工：AI、程式與人的能力邊界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精準辨析擅長特質 · 構建無可替代的黃金協同三角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Division of Capabilities: Semantic AI, Deterministic Systems, and Humans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3337560" cy="3474720"/>
          </a:xfrm>
          <a:prstGeom prst="roundRect">
            <a:avLst/>
          </a:prstGeom>
          <a:solidFill>
            <a:srgbClr val="F8F9FA"/>
          </a:solidFill>
          <a:ln w="22860">
            <a:solidFill>
              <a:srgbClr val="003F9F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731520" y="1938528"/>
            <a:ext cx="3337560" cy="411480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10" name="Text 6"/>
          <p:cNvSpPr/>
          <p:nvPr/>
        </p:nvSpPr>
        <p:spPr>
          <a:xfrm>
            <a:off x="822960" y="1965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🤖 AI 擅長 (語意與生成)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914400" y="2423160"/>
            <a:ext cx="29718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非結構化語意理解與摘要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OCR / 多模態影像解析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長文多維分類與差異比較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商務草稿與不同語氣生成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複雜異常變動之語言解釋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靈活自然的語言互動引導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4389120" y="1938528"/>
            <a:ext cx="3337560" cy="3474720"/>
          </a:xfrm>
          <a:prstGeom prst="roundRect">
            <a:avLst/>
          </a:prstGeom>
          <a:solidFill>
            <a:srgbClr val="F8F9FA"/>
          </a:solidFill>
          <a:ln w="22860">
            <a:solidFill>
              <a:srgbClr val="05AB8C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4389120" y="1938528"/>
            <a:ext cx="3337560" cy="411480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4" name="Text 10"/>
          <p:cNvSpPr/>
          <p:nvPr/>
        </p:nvSpPr>
        <p:spPr>
          <a:xfrm>
            <a:off x="4480560" y="1965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⚙️ 程式 / 系統 擅長 (確定性)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4572000" y="2423160"/>
            <a:ext cx="29718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精確數值計算與算術校驗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硬性業務規則判定與執行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身分權限與資料隔離控制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正式資料庫交易寫入與排程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標準化 API 串接與資料管線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完整不可篡改之 Log 與留痕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8046720" y="1938528"/>
            <a:ext cx="3337560" cy="3474720"/>
          </a:xfrm>
          <a:prstGeom prst="roundRect">
            <a:avLst/>
          </a:prstGeom>
          <a:solidFill>
            <a:srgbClr val="F8F9FA"/>
          </a:solidFill>
          <a:ln w="22860">
            <a:solidFill>
              <a:srgbClr val="F5A800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8046720" y="1938528"/>
            <a:ext cx="3337560" cy="411480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8" name="Text 14"/>
          <p:cNvSpPr/>
          <p:nvPr/>
        </p:nvSpPr>
        <p:spPr>
          <a:xfrm>
            <a:off x="8138160" y="1965960"/>
            <a:ext cx="3154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👤 人 擅長 (責任與決策)</a:t>
            </a:r>
            <a:endParaRPr lang="en-US" sz="1200" dirty="0"/>
          </a:p>
        </p:txBody>
      </p:sp>
      <p:sp>
        <p:nvSpPr>
          <p:cNvPr id="19" name="Text 15"/>
          <p:cNvSpPr/>
          <p:nvPr/>
        </p:nvSpPr>
        <p:spPr>
          <a:xfrm>
            <a:off x="8229600" y="2423160"/>
            <a:ext cx="297180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重大商業與法規專業判斷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非典型業務例外裁量處置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高風險節點最終審查核准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法規遵循與簽證風險承擔</a:t>
            </a:r>
            <a:endParaRPr lang="en-US" sz="10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050" dirty="0">
                <a:solidFill>
                  <a:srgbClr val="222222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對客戶與監管機關之最終結論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731520" y="5559552"/>
            <a:ext cx="1065276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21" name="Text 17"/>
          <p:cNvSpPr/>
          <p:nvPr/>
        </p:nvSpPr>
        <p:spPr>
          <a:xfrm>
            <a:off x="914400" y="5559552"/>
            <a:ext cx="102870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責任防線：AI 賦能流程，系統確保精確留痕，專業人員承擔法定簽核責任</a:t>
            </a:r>
            <a:endParaRPr lang="en-US" sz="1150" dirty="0"/>
          </a:p>
        </p:txBody>
      </p:sp>
      <p:sp>
        <p:nvSpPr>
          <p:cNvPr id="22" name="Text 18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24" name="Text 20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 of 36</a:t>
            </a:r>
            <a:endParaRPr lang="en-US" sz="900" dirty="0"/>
          </a:p>
        </p:txBody>
      </p:sp>
      <p:sp>
        <p:nvSpPr>
          <p:cNvPr id="25" name="Shape 21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Implementation Roadmap · 漸進導入戰略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漸進導入路徑：從低風險場景啟動快速驗證 (POC)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去識別化資料、內部教材與草稿生成先發 · 穩健進階至全流程自動化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Phased Adoption: Starting with Low-Risk, High-Confidence POCs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第一階段：低風險快速驗收 (0 - 3 個月)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第二階段 · 流程協作：串接審計抽憑與底稿整理 Workflow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第三階段 · 工具調用：打造具備 ERP/API 讀寫能力之專屬 Agent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第四階段 · 系統整合：與事務所核心 CMS / 差勤完成全面對接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第五階段 · 自主受控執行：在嚴格人機迴路下實現批量自動化處理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【成功金律】：低風險場景打出勝仗建立信心，高機敏場景自然水到渠成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落地心法：先在低風險場景累積成功經驗，再逐步推展至核心業務系統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29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Evolution · 演進成熟度階梯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演進階梯：從零散個人工具走向企業級工作系統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Tool → Copilot → Workflow → Agent → Multi-Agent → Governance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Systemic Evolution: From Point Tools to Trusted Enterprise Systems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六大系統演進階段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工具隨時在換：從 GPT 到 Claude 到 Gemini，底層模型日新月異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系統才是資產：將業務邏輯、審批權限與風控結合成的工作系統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信任無法複製：合規、可追溯且經過外部驗證的系統才能獲得信賴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【戰略結論】：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事務所最終的競爭壁壘，不是買了哪一家 AI 軟體授權，而是能否構建出「能被合夥人、客戶與監管機構完全信任的 AI 工作體系」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終極目標：最終競爭力不是工具多寡，而是整套系統能否獲得客戶完全信任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30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Future of Work · 人機協作本質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人機協作本質：重新配置專業同仁的精力與時間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擺脫低階重複性搬運 · 聚焦價值創造、專業判斷與客戶信任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Human-AI Synergy: Elevating Professional Practice Above Tedium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專業同仁逐步擺脫的耗能低階作業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深入客戶商業模式，提供高洞察力之財務與稅務建議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面對複雜爭議交易之重大審計例外裁量與風險把關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與客戶決策層進行深度的策略性溝通與信任建立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針對未知變數做出具備專業前瞻性的商業決策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以會計師專業聲譽承擔法定的簽證責任與確信報告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【協作本質】：不是人與 AI 的淘汰競賽，而是專業人員如何善用 AI 重塑自我價值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協作真諦：不是人 vs AI 的競爭，而是專業人員如何善用 AI 重塑自我價值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31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Actionable Framework · 七大落地守則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七大起手式：事務所導入 AI 的落地實戰守則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盤點重複痛點、選定小場景驗證 · 確立覆核點後再行推廣規模化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Actionable Steps for Pragmatic AI Implementation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前四大實務推進步驟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設定明確的人員覆核點 (HITL)：在關鍵節點焊接專業品質防線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6. 客觀衡量效益指標：以節省工時、錯誤率下降與同仁滿意度驗收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7. 獲取成功勝果後再行擴大：以具體成果說服其他部門主動跟進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【實戰精髓】：先打贏局部小戰役，用事實建立信心，勝過十場空談論壇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03F9F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落地守則：先盤點高頻痛點，選定小場景打贏第一仗，再穩健擴大戰果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32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 Governance Checklist · 專案立項檢核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專案立項檢核：啟動前必須釐清的六大關鍵提問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痛點、分工邊界、資料來源、人工檢核與審計軌跡自查表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Mandatory Checkpoints Before Automating Any AI Project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三大核心本質問題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流程中哪些地方一定要由人做最後判斷？ (Human Gate)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明確指定哪位同仁或主管對該節點的錯誤承擔法律責任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我們到底該怎麼客觀驗證 AI 的產出結果？ (Verification)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建立客觀驗收評量集 (Gold Standard Dataset)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6. 系統該怎麼為全流程留下審計紀錄？ (Audit Trail)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確保每一步操作皆可供內部查核與外部主管機關檢驗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【自查心法】：只要這六題中有一題答不清楚，就還不適合直接上線自動化！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防踩坑箴言：只要這六題答不清楚，就代表該專案還不適合直接自動化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33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Capability Maturity Model · 成熟度模型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成熟度模型 (CMM)：六大演進層級定位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評估組織現狀 · 尋找最適發展階段而非盲目追求頂峰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Capability Maturity Model (CMM): From Personal Use to Governance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成熟度 Level 1 至 Level 3 (工具與知識化)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Level 4 · 工作流串接 (Integrated Workflow)：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AI 嵌入業務軟體，跨步驟資料流實現半自動化銜接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Level 5 · 任務型代理 (Autonomous Agent)：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具備主動調用 API 與工具能力，在授權範圍內執行目標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Level 6 · 企業級治理 (AI Governance)：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• 權限、成本、資安、審計與倫理全面受控，贏得網絡完全信任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【發展真諦】：目標不是盲目追求 Level 6，而是找到當下最適合事務所的甜蜜點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成熟度心法：層級並非越高越好，關鍵在於找到與事務所最匹配的成熟度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34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 Plan · 立即行動清單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行動指南：跨出第一步，從解決一個痛點開始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尋找最重複、最易遺漏或最耗時的任務作為切入突破口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Immediate Action Plan: Selecting Your First High-Yield Task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六大篩選切入突破題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【核心行動原則】：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先做出一個具體可見、有量化數據的小成果，再決定下一步格局！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不要等待完美的政策或龐大的專案小組成立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從身邊最痛苦的一個痛點出發，用兩週時間打通人機協同閉環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用實質省下的工時與品質提升說話，變革的種子就會在事務所生根發芽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行動金句：先做出一個具體有感的小成果，用事實說話，再決定下一步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35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11E4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4C0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Transformation &amp; AI Advisory · 事務所數位轉型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1463040"/>
            <a:ext cx="106070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結語：工作方式的重新設計</a:t>
            </a:r>
            <a:endParaRPr lang="en-US" sz="3400" dirty="0"/>
          </a:p>
        </p:txBody>
      </p:sp>
      <p:sp>
        <p:nvSpPr>
          <p:cNvPr id="6" name="Text 2"/>
          <p:cNvSpPr/>
          <p:nvPr/>
        </p:nvSpPr>
        <p:spPr>
          <a:xfrm>
            <a:off x="731520" y="2651760"/>
            <a:ext cx="10607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A800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不只是工具升級 · 而是事務所工作方式的深層重塑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731520" y="329184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Conclusion: Redesigning How We Work in the Age of Intelligence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731520" y="384048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1E5E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1. 懂專業 (Deep Domain Expertise) · 堅守查核確信與稅務法規底蘊</a:t>
            </a:r>
            <a:endParaRPr lang="en-US" sz="1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1E5E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2. 懂 AI (AI Fluency &amp; Application) · 熟練駕馭語言模型與工具調用</a:t>
            </a:r>
            <a:endParaRPr lang="en-US" sz="1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1E5E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3. 懂流程 (Workflow Optimization) · 具備跨人跨系統工作流重構能力</a:t>
            </a:r>
            <a:endParaRPr lang="en-US" sz="1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1E5E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4. 懂治理 (Governance &amp; Ethics) · 嚴守資料權限、審計留痕與風險底線</a:t>
            </a:r>
            <a:endParaRPr lang="en-US" sz="12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E1E5EB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5. 懂人 (Empathy &amp; Trust) · 深度傾聽客戶痛點，建立無可替代的信任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731520" y="5257800"/>
            <a:ext cx="10607040" cy="53035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0" name="Text 6"/>
          <p:cNvSpPr/>
          <p:nvPr/>
        </p:nvSpPr>
        <p:spPr>
          <a:xfrm>
            <a:off x="914400" y="5257800"/>
            <a:ext cx="10241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Smart decisions. Lasting value. · 攜手邁向人機協同的卓越事務所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731520" y="62636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4389120" y="626364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54C0E8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Strategic Roadmap · 全景應用地圖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事務所 AI 落地應用的十大核心面向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由底層文件解析至頂層管理決策的全景矩陣藍圖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Strategic Application Dimensions for Professional Practice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731520" y="18745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一、 核心查核與專業作業層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731520" y="2240280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22960" y="233172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1325880" y="228600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文件理解與資料整理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1325880" y="2532888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發票、報單、水單、薪資表之欄位自動化擷取與 Schema 對齊</a:t>
            </a:r>
            <a:endParaRPr lang="en-US" sz="950" dirty="0"/>
          </a:p>
        </p:txBody>
      </p:sp>
      <p:sp>
        <p:nvSpPr>
          <p:cNvPr id="13" name="Shape 9"/>
          <p:cNvSpPr/>
          <p:nvPr/>
        </p:nvSpPr>
        <p:spPr>
          <a:xfrm>
            <a:off x="731520" y="2898648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22960" y="299008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1325880" y="2944368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比對、抽憑與盤點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1325880" y="3191256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帳載與憑證勾稽、清冊與現場影像多模態比對、異常提示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731520" y="3557016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22960" y="3648456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1325880" y="3602736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知識管理與資料問答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1325880" y="3849624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封閉來源問答、歷史案例沉澱、準則與內規即時引文檢索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731520" y="4215384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822960" y="4306824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1325880" y="4261104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文件生成與翻譯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1325880" y="4507992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單一事實源衍生通知函、英文報告、SOP、會議摘要</a:t>
            </a:r>
            <a:endParaRPr lang="en-US" sz="950" dirty="0"/>
          </a:p>
        </p:txBody>
      </p:sp>
      <p:sp>
        <p:nvSpPr>
          <p:cNvPr id="25" name="Shape 21"/>
          <p:cNvSpPr/>
          <p:nvPr/>
        </p:nvSpPr>
        <p:spPr>
          <a:xfrm>
            <a:off x="731520" y="4873752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822960" y="4965192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400" dirty="0"/>
          </a:p>
        </p:txBody>
      </p:sp>
      <p:sp>
        <p:nvSpPr>
          <p:cNvPr id="27" name="Text 23"/>
          <p:cNvSpPr/>
          <p:nvPr/>
        </p:nvSpPr>
        <p:spPr>
          <a:xfrm>
            <a:off x="1325880" y="491947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Workflow / Agent 串接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1325880" y="516636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結合外部 API 與資料庫，自主調用工具執行多步流程</a:t>
            </a:r>
            <a:endParaRPr lang="en-US" sz="950" dirty="0"/>
          </a:p>
        </p:txBody>
      </p:sp>
      <p:sp>
        <p:nvSpPr>
          <p:cNvPr id="29" name="Text 25"/>
          <p:cNvSpPr/>
          <p:nvPr/>
        </p:nvSpPr>
        <p:spPr>
          <a:xfrm>
            <a:off x="6217920" y="1874520"/>
            <a:ext cx="5120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5AB8C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二、 行政協作與決策治理層</a:t>
            </a:r>
            <a:endParaRPr lang="en-US" sz="1200" dirty="0"/>
          </a:p>
        </p:txBody>
      </p:sp>
      <p:sp>
        <p:nvSpPr>
          <p:cNvPr id="30" name="Shape 26"/>
          <p:cNvSpPr/>
          <p:nvPr/>
        </p:nvSpPr>
        <p:spPr>
          <a:xfrm>
            <a:off x="6217920" y="2240280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6309360" y="233172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AB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400" dirty="0"/>
          </a:p>
        </p:txBody>
      </p:sp>
      <p:sp>
        <p:nvSpPr>
          <p:cNvPr id="32" name="Text 28"/>
          <p:cNvSpPr/>
          <p:nvPr/>
        </p:nvSpPr>
        <p:spPr>
          <a:xfrm>
            <a:off x="6812280" y="228600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一般行政流程自動化</a:t>
            </a:r>
            <a:endParaRPr lang="en-US" sz="1100" dirty="0"/>
          </a:p>
        </p:txBody>
      </p:sp>
      <p:sp>
        <p:nvSpPr>
          <p:cNvPr id="33" name="Text 29"/>
          <p:cNvSpPr/>
          <p:nvPr/>
        </p:nvSpPr>
        <p:spPr>
          <a:xfrm>
            <a:off x="6812280" y="2532888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Email 智慧分流、差旅報支初審、會議排程與待辦追蹤</a:t>
            </a:r>
            <a:endParaRPr lang="en-US" sz="950" dirty="0"/>
          </a:p>
        </p:txBody>
      </p:sp>
      <p:sp>
        <p:nvSpPr>
          <p:cNvPr id="34" name="Shape 30"/>
          <p:cNvSpPr/>
          <p:nvPr/>
        </p:nvSpPr>
        <p:spPr>
          <a:xfrm>
            <a:off x="6217920" y="2898648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5" name="Text 31"/>
          <p:cNvSpPr/>
          <p:nvPr/>
        </p:nvSpPr>
        <p:spPr>
          <a:xfrm>
            <a:off x="6309360" y="2990088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AB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400" dirty="0"/>
          </a:p>
        </p:txBody>
      </p:sp>
      <p:sp>
        <p:nvSpPr>
          <p:cNvPr id="36" name="Text 32"/>
          <p:cNvSpPr/>
          <p:nvPr/>
        </p:nvSpPr>
        <p:spPr>
          <a:xfrm>
            <a:off x="6812280" y="2944368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文件撰寫與修訂檢核</a:t>
            </a:r>
            <a:endParaRPr lang="en-US" sz="1100" dirty="0"/>
          </a:p>
        </p:txBody>
      </p:sp>
      <p:sp>
        <p:nvSpPr>
          <p:cNvPr id="37" name="Text 33"/>
          <p:cNvSpPr/>
          <p:nvPr/>
        </p:nvSpPr>
        <p:spPr>
          <a:xfrm>
            <a:off x="6812280" y="3191256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跨章節數據勾稽、術語一致性、雙語對照排查與格式防呆</a:t>
            </a:r>
            <a:endParaRPr lang="en-US" sz="950" dirty="0"/>
          </a:p>
        </p:txBody>
      </p:sp>
      <p:sp>
        <p:nvSpPr>
          <p:cNvPr id="38" name="Shape 34"/>
          <p:cNvSpPr/>
          <p:nvPr/>
        </p:nvSpPr>
        <p:spPr>
          <a:xfrm>
            <a:off x="6217920" y="3557016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39" name="Text 35"/>
          <p:cNvSpPr/>
          <p:nvPr/>
        </p:nvSpPr>
        <p:spPr>
          <a:xfrm>
            <a:off x="6309360" y="3648456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AB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400" dirty="0"/>
          </a:p>
        </p:txBody>
      </p:sp>
      <p:sp>
        <p:nvSpPr>
          <p:cNvPr id="40" name="Text 36"/>
          <p:cNvSpPr/>
          <p:nvPr/>
        </p:nvSpPr>
        <p:spPr>
          <a:xfrm>
            <a:off x="6812280" y="3602736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結構化數據分析</a:t>
            </a:r>
            <a:endParaRPr lang="en-US" sz="1100" dirty="0"/>
          </a:p>
        </p:txBody>
      </p:sp>
      <p:sp>
        <p:nvSpPr>
          <p:cNvPr id="41" name="Text 37"/>
          <p:cNvSpPr/>
          <p:nvPr/>
        </p:nvSpPr>
        <p:spPr>
          <a:xfrm>
            <a:off x="6812280" y="3849624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自動建立資料字典、缺失值探勘、變動趨勢圖表敘事</a:t>
            </a:r>
            <a:endParaRPr lang="en-US" sz="950" dirty="0"/>
          </a:p>
        </p:txBody>
      </p:sp>
      <p:sp>
        <p:nvSpPr>
          <p:cNvPr id="42" name="Shape 38"/>
          <p:cNvSpPr/>
          <p:nvPr/>
        </p:nvSpPr>
        <p:spPr>
          <a:xfrm>
            <a:off x="6217920" y="4215384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3" name="Text 39"/>
          <p:cNvSpPr/>
          <p:nvPr/>
        </p:nvSpPr>
        <p:spPr>
          <a:xfrm>
            <a:off x="6309360" y="4306824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AB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400" dirty="0"/>
          </a:p>
        </p:txBody>
      </p:sp>
      <p:sp>
        <p:nvSpPr>
          <p:cNvPr id="44" name="Text 40"/>
          <p:cNvSpPr/>
          <p:nvPr/>
        </p:nvSpPr>
        <p:spPr>
          <a:xfrm>
            <a:off x="6812280" y="4261104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簡報與溝通視覺化</a:t>
            </a:r>
            <a:endParaRPr lang="en-US" sz="1100" dirty="0"/>
          </a:p>
        </p:txBody>
      </p:sp>
      <p:sp>
        <p:nvSpPr>
          <p:cNvPr id="45" name="Text 41"/>
          <p:cNvSpPr/>
          <p:nvPr/>
        </p:nvSpPr>
        <p:spPr>
          <a:xfrm>
            <a:off x="6812280" y="4507992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長篇查核底稿濃縮轉化為合規 16:9 商業母片簡報</a:t>
            </a:r>
            <a:endParaRPr lang="en-US" sz="950" dirty="0"/>
          </a:p>
        </p:txBody>
      </p:sp>
      <p:sp>
        <p:nvSpPr>
          <p:cNvPr id="46" name="Shape 42"/>
          <p:cNvSpPr/>
          <p:nvPr/>
        </p:nvSpPr>
        <p:spPr>
          <a:xfrm>
            <a:off x="6217920" y="4873752"/>
            <a:ext cx="5120640" cy="594360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47" name="Text 43"/>
          <p:cNvSpPr/>
          <p:nvPr/>
        </p:nvSpPr>
        <p:spPr>
          <a:xfrm>
            <a:off x="6309360" y="4965192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AB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  <p:sp>
        <p:nvSpPr>
          <p:cNvPr id="48" name="Text 44"/>
          <p:cNvSpPr/>
          <p:nvPr/>
        </p:nvSpPr>
        <p:spPr>
          <a:xfrm>
            <a:off x="6812280" y="4919472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BI 與管理決策支援</a:t>
            </a:r>
            <a:endParaRPr lang="en-US" sz="1100" dirty="0"/>
          </a:p>
        </p:txBody>
      </p:sp>
      <p:sp>
        <p:nvSpPr>
          <p:cNvPr id="49" name="Text 45"/>
          <p:cNvSpPr/>
          <p:nvPr/>
        </p:nvSpPr>
        <p:spPr>
          <a:xfrm>
            <a:off x="6812280" y="5166360"/>
            <a:ext cx="43891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55555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從靜態指標儀表板躍升為前瞻決策智慧 (Decision Intelligence)</a:t>
            </a:r>
            <a:endParaRPr lang="en-US" sz="950" dirty="0"/>
          </a:p>
        </p:txBody>
      </p:sp>
      <p:sp>
        <p:nvSpPr>
          <p:cNvPr id="50" name="Shape 46"/>
          <p:cNvSpPr/>
          <p:nvPr/>
        </p:nvSpPr>
        <p:spPr>
          <a:xfrm>
            <a:off x="731520" y="5577840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51" name="Text 47"/>
          <p:cNvSpPr/>
          <p:nvPr/>
        </p:nvSpPr>
        <p:spPr>
          <a:xfrm>
            <a:off x="914400" y="5577840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循序推進：涵蓋作業層、協作層與治理層，全方位釋放事務所智力資本</a:t>
            </a:r>
            <a:endParaRPr lang="en-US" sz="1150" dirty="0"/>
          </a:p>
        </p:txBody>
      </p:sp>
      <p:sp>
        <p:nvSpPr>
          <p:cNvPr id="52" name="Text 48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53" name="Text 49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54" name="Text 50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3 of 36</a:t>
            </a:r>
            <a:endParaRPr lang="en-US" sz="900" dirty="0"/>
          </a:p>
        </p:txBody>
      </p:sp>
      <p:sp>
        <p:nvSpPr>
          <p:cNvPr id="55" name="Shape 51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Intelligence · 文件智慧解析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文件理解：從「看文件」到「結構化資料」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發票、報單、水單與薪資名冊之自動化擷取鏈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Understanding: From Raw Scans to Structured Schemas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典型處理文件範疇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階段 1 · 多模態 OCR：高解析光學字元與版面定位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階段 2 · 關鍵欄位擷取：抽取金額、日期、統編、品項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階段 3 · Schema 嚴格對齊：映射至企業標準資料庫欄位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階段 4 · 缺漏與邏輯提示：標記欄位不全或稅額不符項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階段 5 · 人工作業覆核：關鍵異常確認，完成入庫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專業準則：AI 可以高效率整理資料，但不應直接取代專業處理判斷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4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Reconciliation · 智慧勾稽比對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跨文件比對：AI 與程式的最佳工程組合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以程式確保確定性比對 · 以 AI 洞悉語意差異與異常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Cross-Document Reconciliation: Best Practice Architecture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典型跨文件比對場景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程式層（確定性）: 負責絕對精確的數值計算、主鍵核對與規則篩選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AI 層（語意層）: 負責跨版型欄位對齊、縮寫品名模糊匹配與差異原因摘要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專業層（責任層）: 依重大性原則進行專業裁量，決定是否進行查核調整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最佳分工：程式做確定性比對 · AI 做語意解釋與差異整理 · 人做專業判斷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5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&amp; Assurance · 審計確信輔助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審計確信：抽憑、盤點與查核輔助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劃清 AI 輔助與會計師法定職責邊界 · 確保底稿確信力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Sampling &amp; Verification: Boundaries of AI and Professional Duty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AI 輔助與效率賦能範疇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查核母體完整性確認 (Completeness Testing)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選樣方法論與重大性門檻設定 (Materiality)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查核程序妥適性之規劃與執行 (Procedures)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審計例外項目之風險裁量與評估 (Exceptions)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正式查核報告意見簽署與法定確信 (Audit Opinion)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11E41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確信鐵律：母體完整性、選樣依據、例外判斷與結論，必須由會計師親簽承擔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6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Knowledge Management · 企業知識庫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知識管理 (KM)：從沉睡文件庫到可用知識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擺脫單純檔案存儲 · 打造可搜尋、可問答與沉澱之知識中樞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Knowledge Management: Transforming Static Files into Dynamic Assets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知識演進的七大階梯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Metadata 元數據：標記產業、稅目、生效年份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Role-based 權限：嚴格區隔一般案件與高機敏案件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Version 版本溯源：避免引用舊法或過期範本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Source 來源驗證：僅收錄主管機關與所內核准文件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動態更新機制：自動追蹤法規修訂並警示變更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人工專業驗證：資深同仁定期驗收知識問答品質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05AB8C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KM 真諦：企業知識管理不只是存文件，而是讓歷史經驗隨時可被問答與複用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7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92640" y="347472"/>
            <a:ext cx="1828800" cy="47548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31520" y="41148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03F9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Source-Grounded AI · 檢索增強生成</a:t>
            </a:r>
            <a:endParaRPr lang="en-US" sz="1000" dirty="0"/>
          </a:p>
        </p:txBody>
      </p:sp>
      <p:sp>
        <p:nvSpPr>
          <p:cNvPr id="5" name="Text 1"/>
          <p:cNvSpPr/>
          <p:nvPr/>
        </p:nvSpPr>
        <p:spPr>
          <a:xfrm>
            <a:off x="731520" y="749808"/>
            <a:ext cx="10607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來源導向知識工作：RAG 與封閉來源問答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31520" y="1261872"/>
            <a:ext cx="10607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鎖定指定權威出處 · 杜絕模型無邊界幻覺與誤導</a:t>
            </a:r>
            <a:endParaRPr lang="en-US" sz="1300" dirty="0"/>
          </a:p>
        </p:txBody>
      </p:sp>
      <p:sp>
        <p:nvSpPr>
          <p:cNvPr id="7" name="Text 3"/>
          <p:cNvSpPr/>
          <p:nvPr/>
        </p:nvSpPr>
        <p:spPr>
          <a:xfrm>
            <a:off x="731520" y="1572768"/>
            <a:ext cx="106070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Source-Grounded AI: Retrieval-Augmented Generation &amp; NotebookLM</a:t>
            </a:r>
            <a:endParaRPr lang="en-US" sz="1050" dirty="0"/>
          </a:p>
        </p:txBody>
      </p:sp>
      <p:sp>
        <p:nvSpPr>
          <p:cNvPr id="8" name="Shape 4"/>
          <p:cNvSpPr/>
          <p:nvPr/>
        </p:nvSpPr>
        <p:spPr>
          <a:xfrm>
            <a:off x="731520" y="1938528"/>
            <a:ext cx="10607040" cy="3493008"/>
          </a:xfrm>
          <a:prstGeom prst="roundRect">
            <a:avLst/>
          </a:prstGeom>
          <a:solidFill>
            <a:srgbClr val="F8F9FA"/>
          </a:solidFill>
          <a:ln w="12700">
            <a:solidFill>
              <a:srgbClr val="E1E5EB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914400" y="2057400"/>
            <a:ext cx="10241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指定來源之核心價值</a:t>
            </a: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914400" y="2423160"/>
            <a:ext cx="10241280" cy="2880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核心價值：讓 AI 的所有回答嚴格回到指定資料來源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杜絕胡說：不在來源文件內的內容，模型必須主動回答「文件中未提及」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關鍵認知：有引用出處 ≠ 推論邏輯一定百分之百正確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防呆機制：模型可能引用正確句子，但誤解該句在特定法規脈絡下的除外條款</a:t>
            </a:r>
            <a:endParaRPr lang="en-US" sz="10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• 同仁角色：專業同仁必須親自點擊引文連結，核實上下文定義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731520" y="5559552"/>
            <a:ext cx="10607040" cy="438912"/>
          </a:xfrm>
          <a:prstGeom prst="rect">
            <a:avLst/>
          </a:prstGeom>
          <a:solidFill>
            <a:srgbClr val="F5A800"/>
          </a:solidFill>
          <a:ln/>
        </p:spPr>
      </p:sp>
      <p:sp>
        <p:nvSpPr>
          <p:cNvPr id="12" name="Text 8"/>
          <p:cNvSpPr/>
          <p:nvPr/>
        </p:nvSpPr>
        <p:spPr>
          <a:xfrm>
            <a:off x="914400" y="5559552"/>
            <a:ext cx="102412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1E41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關鍵風控：讓 AI 的回答回到指定資料來源 · 謹記「有引用 ≠ 推論一定正確」</a:t>
            </a:r>
            <a:endParaRPr lang="en-US" sz="1150" dirty="0"/>
          </a:p>
        </p:txBody>
      </p:sp>
      <p:sp>
        <p:nvSpPr>
          <p:cNvPr id="13" name="Text 9"/>
          <p:cNvSpPr/>
          <p:nvPr/>
        </p:nvSpPr>
        <p:spPr>
          <a:xfrm>
            <a:off x="731520" y="626364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2026 Crowe Global / 01C0226</a:t>
            </a:r>
            <a:endParaRPr lang="en-US" sz="900" dirty="0"/>
          </a:p>
        </p:txBody>
      </p:sp>
      <p:sp>
        <p:nvSpPr>
          <p:cNvPr id="14" name="Text 10"/>
          <p:cNvSpPr/>
          <p:nvPr/>
        </p:nvSpPr>
        <p:spPr>
          <a:xfrm>
            <a:off x="4114800" y="6263640"/>
            <a:ext cx="5029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F9F"/>
                </a:solidFill>
                <a:latin typeface="Microsoft JhengHei" pitchFamily="34" charset="0"/>
                <a:ea typeface="Microsoft JhengHei" pitchFamily="34" charset="-122"/>
                <a:cs typeface="Microsoft JhengHei" pitchFamily="34" charset="-120"/>
              </a:rPr>
              <a:t>✦ Falo x Force Cheng 2026/9 | 企業級 AI 簡報架構與品牌合規工程實踐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9601200" y="6263640"/>
            <a:ext cx="1737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C939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 8 of 36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10515600" y="6748272"/>
            <a:ext cx="1673352" cy="73152"/>
          </a:xfrm>
          <a:prstGeom prst="rect">
            <a:avLst/>
          </a:prstGeom>
          <a:solidFill>
            <a:srgbClr val="F5A800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Crowe Global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× 事務所工作應用 (Crowe 2026 Brand Standards)</dc:title>
  <dc:subject>AI × 事務所工作應用：從文件理解、知識管理到 Workflow / Agent</dc:subject>
  <dc:creator>Crowe × Force Cheng</dc:creator>
  <cp:lastModifiedBy>Crowe × Force Cheng</cp:lastModifiedBy>
  <cp:revision>1</cp:revision>
  <dcterms:created xsi:type="dcterms:W3CDTF">2026-09-13T17:29:13Z</dcterms:created>
  <dcterms:modified xsi:type="dcterms:W3CDTF">2026-09-13T17:29:13Z</dcterms:modified>
</cp:coreProperties>
</file>